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svg" ContentType="image/svg+xml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4630400" cy="8229600"/>
  <p:notesSz cx="8229600" cy="14630400"/>
  <p:embeddedFontLst>
    <p:embeddedFont>
      <p:font typeface="Calibri bold" panose="020F0702030404030204" pitchFamily="34" charset="0"/>
      <p:bold r:id="rId19"/>
    </p:embeddedFont>
    <p:embeddedFont>
      <p:font typeface="Nunito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notesMaster" Target="/ppt/notesMasters/notesMaster1.xml" Id="rId18" /><Relationship Type="http://schemas.openxmlformats.org/officeDocument/2006/relationships/slide" Target="/ppt/slides/slide2.xml" Id="rId3" /><Relationship Type="http://schemas.openxmlformats.org/officeDocument/2006/relationships/presProps" Target="/ppt/pres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microsoft.com/office/2016/11/relationships/changesInfo" Target="/ppt/changesInfos/changesInfo1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font" Target="/ppt/fonts/font2.fntdata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tableStyles" Target="/ppt/tableStyle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theme" Target="/ppt/theme/theme1.xml" Id="rId23" /><Relationship Type="http://schemas.openxmlformats.org/officeDocument/2006/relationships/slide" Target="/ppt/slides/slide9.xml" Id="rId10" /><Relationship Type="http://schemas.openxmlformats.org/officeDocument/2006/relationships/font" Target="/ppt/fonts/font1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viewProps" Target="/ppt/viewProps.xml" Id="rId22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UMAR" userId="5440a34fe05c1eba" providerId="LiveId" clId="{DC683C21-D7B6-4C99-9717-FD53F7641022}"/>
    <pc:docChg chg="custSel modSld">
      <pc:chgData name="RAHUL KUMAR" userId="5440a34fe05c1eba" providerId="LiveId" clId="{DC683C21-D7B6-4C99-9717-FD53F7641022}" dt="2025-12-16T08:46:33.627" v="0" actId="478"/>
      <pc:docMkLst>
        <pc:docMk/>
      </pc:docMkLst>
      <pc:sldChg chg="delSp mod">
        <pc:chgData name="RAHUL KUMAR" userId="5440a34fe05c1eba" providerId="LiveId" clId="{DC683C21-D7B6-4C99-9717-FD53F7641022}" dt="2025-12-16T08:46:33.627" v="0" actId="478"/>
        <pc:sldMkLst>
          <pc:docMk/>
          <pc:sldMk cId="0" sldId="270"/>
        </pc:sldMkLst>
        <pc:spChg chg="del">
          <ac:chgData name="RAHUL KUMAR" userId="5440a34fe05c1eba" providerId="LiveId" clId="{DC683C21-D7B6-4C99-9717-FD53F7641022}" dt="2025-12-16T08:46:33.627" v="0" actId="478"/>
          <ac:spMkLst>
            <pc:docMk/>
            <pc:sldMk cId="0" sldId="270"/>
            <ac:spMk id="5" creationId="{00000000-0000-0000-0000-000000000000}"/>
          </ac:spMkLst>
        </pc:spChg>
      </pc:sldChg>
    </pc:docChg>
  </pc:docChgLst>
</pc:chgInfo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81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0156-C63F-3785-C961-B14B3F80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CB51A-BB88-266A-46EC-0E24B073B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8CA92-37B9-4E8D-273D-63819B86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EB94-4B78-1B44-754B-0C578B9A5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theme" Target="/ppt/theme/theme1.xml" Id="rId1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6.xml" Id="rId16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4.xml" Id="rId1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4.svg" Id="rId8" /><Relationship Type="http://schemas.openxmlformats.org/officeDocument/2006/relationships/image" Target="/ppt/media/image39.png" Id="rId13" /><Relationship Type="http://schemas.openxmlformats.org/officeDocument/2006/relationships/image" Target="/ppt/media/image29.png" Id="rId3" /><Relationship Type="http://schemas.openxmlformats.org/officeDocument/2006/relationships/image" Target="/ppt/media/image33.png" Id="rId7" /><Relationship Type="http://schemas.openxmlformats.org/officeDocument/2006/relationships/image" Target="/ppt/media/image38.png" Id="rId12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32.png" Id="rId6" /><Relationship Type="http://schemas.openxmlformats.org/officeDocument/2006/relationships/image" Target="/ppt/media/image37.svg" Id="rId11" /><Relationship Type="http://schemas.openxmlformats.org/officeDocument/2006/relationships/image" Target="/ppt/media/image31.svg" Id="rId5" /><Relationship Type="http://schemas.openxmlformats.org/officeDocument/2006/relationships/image" Target="/ppt/media/image36.png" Id="rId10" /><Relationship Type="http://schemas.openxmlformats.org/officeDocument/2006/relationships/image" Target="/ppt/media/image30.png" Id="rId4" /><Relationship Type="http://schemas.openxmlformats.org/officeDocument/2006/relationships/image" Target="/ppt/media/image35.png" Id="rId9" /><Relationship Type="http://schemas.openxmlformats.org/officeDocument/2006/relationships/image" Target="/ppt/media/image40.svg" Id="rId1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1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41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44.png" Id="rId6" /><Relationship Type="http://schemas.openxmlformats.org/officeDocument/2006/relationships/image" Target="/ppt/media/image43.png" Id="rId5" /><Relationship Type="http://schemas.openxmlformats.org/officeDocument/2006/relationships/image" Target="/ppt/media/image42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45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3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46.pn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4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47.pn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15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48.pn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6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8.svg" Id="rId8" /><Relationship Type="http://schemas.openxmlformats.org/officeDocument/2006/relationships/image" Target="/ppt/media/image3.png" Id="rId3" /><Relationship Type="http://schemas.openxmlformats.org/officeDocument/2006/relationships/image" Target="/ppt/media/image7.pn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.svg" Id="rId6" /><Relationship Type="http://schemas.openxmlformats.org/officeDocument/2006/relationships/image" Target="/ppt/media/image5.png" Id="rId5" /><Relationship Type="http://schemas.openxmlformats.org/officeDocument/2006/relationships/image" Target="/ppt/media/image4.sv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5.png" Id="rId8" /><Relationship Type="http://schemas.openxmlformats.org/officeDocument/2006/relationships/image" Target="/ppt/media/image10.png" Id="rId3" /><Relationship Type="http://schemas.openxmlformats.org/officeDocument/2006/relationships/image" Target="/ppt/media/image14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13.png" Id="rId6" /><Relationship Type="http://schemas.openxmlformats.org/officeDocument/2006/relationships/image" Target="/ppt/media/image12.png" Id="rId5" /><Relationship Type="http://schemas.openxmlformats.org/officeDocument/2006/relationships/image" Target="/ppt/media/image11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18.png" Id="rId5" /><Relationship Type="http://schemas.openxmlformats.org/officeDocument/2006/relationships/image" Target="/ppt/media/image17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1.png" Id="rId5" /><Relationship Type="http://schemas.openxmlformats.org/officeDocument/2006/relationships/image" Target="/ppt/media/image20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7.png" Id="rId8" /><Relationship Type="http://schemas.openxmlformats.org/officeDocument/2006/relationships/image" Target="/ppt/media/image22.png" Id="rId3" /><Relationship Type="http://schemas.openxmlformats.org/officeDocument/2006/relationships/image" Target="/ppt/media/image26.svg" Id="rId7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25.png" Id="rId6" /><Relationship Type="http://schemas.openxmlformats.org/officeDocument/2006/relationships/image" Target="/ppt/media/image24.svg" Id="rId5" /><Relationship Type="http://schemas.openxmlformats.org/officeDocument/2006/relationships/image" Target="/ppt/media/image23.png" Id="rId4" /><Relationship Type="http://schemas.openxmlformats.org/officeDocument/2006/relationships/image" Target="/ppt/media/image28.svg" Id="rId9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77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36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Digital Transformation in Market Analytics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736056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A strategic roadmap for rebuilding market analytics capabilities in Energy World's Middle East division</a:t>
            </a:r>
            <a:endParaRPr lang="en-US" sz="2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7848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879214"/>
            <a:ext cx="7556421" cy="35957"/>
          </a:xfrm>
          <a:prstGeom prst="rect">
            <a:avLst/>
          </a:prstGeom>
          <a:solidFill>
            <a:srgbClr val="404040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170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Presented by:</a:t>
            </a:r>
            <a:endParaRPr lang="en-US" sz="17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7566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Rahul Kumar</a:t>
            </a:r>
            <a:endParaRPr lang="en-US" sz="265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9824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Principal Data Scientist | Shell</a:t>
            </a:r>
            <a:endParaRPr lang="en-US" sz="175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914" y="1093907"/>
            <a:ext cx="7697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Stakeholder Engagement Strategy</a:t>
            </a:r>
            <a:endParaRPr lang="en-US" sz="4450" dirty="0">
              <a:solidFill>
                <a:schemeClr val="accent6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Executive Leadership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Approach: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Monthly steering committee, ROI dashboards, strategic alignment reviews</a:t>
            </a:r>
            <a:endParaRPr lang="en-US" dirty="0">
              <a:latin typeface="+mj-l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Trading Teams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Approach: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Weekly demos, feedback loops, co-design sessions for analytics tools</a:t>
            </a:r>
            <a:endParaRPr lang="en-US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IT &amp; Infrastructure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Approach: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Technical working groups, architecture reviews, integration planning</a:t>
            </a:r>
            <a:endParaRPr lang="en-US" dirty="0">
              <a:latin typeface="+mj-lt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Risk &amp; Compliance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Approach: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Governance framework alignment, audit readiness, control validation</a:t>
            </a:r>
            <a:endParaRPr lang="en-US" dirty="0">
              <a:latin typeface="+mj-lt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27E3E3-D177-ABDC-1CDE-9CB61E35195D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5688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Phase 1 Critical Activities</a:t>
            </a:r>
            <a:endParaRPr lang="en-US" sz="4450" dirty="0">
              <a:solidFill>
                <a:schemeClr val="accent6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E4DBB3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4DBB3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4040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1974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Weeks 1-2: Discovery</a:t>
            </a:r>
            <a:endParaRPr lang="en-US" sz="26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Stakeholder interviews, current state assessment, data landscape mapping, pain point identification</a:t>
            </a:r>
            <a:endParaRPr lang="en-US" dirty="0">
              <a:latin typeface="+mj-lt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4DBB3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4040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Weeks 3-4: Foundation</a:t>
            </a:r>
            <a:endParaRPr lang="en-US" sz="26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Data quality audit, infrastructure requirements, tool evaluation, governance framework design</a:t>
            </a:r>
            <a:endParaRPr lang="en-US" dirty="0">
              <a:latin typeface="+mj-lt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4DBB3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4040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4508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Weeks 5-6: Quick Wins</a:t>
            </a:r>
            <a:endParaRPr lang="en-US" sz="26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Automate critical reports, build initial dashboards, establish data pipelines, demonstrate value</a:t>
            </a:r>
            <a:endParaRPr lang="en-US" dirty="0">
              <a:latin typeface="+mj-lt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4DBB3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4040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Weeks 7-8: Roadmap</a:t>
            </a:r>
            <a:endParaRPr lang="en-US" sz="26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Detailed transformation plan, resource requirements, budget proposal, stakeholder alignment</a:t>
            </a:r>
            <a:endParaRPr lang="en-US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2B8780-80D6-6F84-5C13-0FFF08A9AB2E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63837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Building the Future Together</a:t>
            </a:r>
            <a:endParaRPr lang="en-US" sz="4450" dirty="0">
              <a:solidFill>
                <a:schemeClr val="accent6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Stabilize</a:t>
            </a:r>
            <a:endParaRPr lang="en-US" sz="28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1074" y="26431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Establish reliable operations and data foundation</a:t>
            </a:r>
            <a:endParaRPr lang="en-US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Innovate</a:t>
            </a:r>
            <a:endParaRPr lang="en-US" sz="28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1074" y="40040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Deploy advanced analytics and automation</a:t>
            </a:r>
            <a:endParaRPr lang="en-US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Transform</a:t>
            </a:r>
            <a:endParaRPr lang="en-US" sz="28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536495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Scale capabilities and drive competitive advantage</a:t>
            </a:r>
            <a:endParaRPr lang="en-US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80190" y="62637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With the right team, clear metrics, and proactive risk management, we will rebuild market analytics capabilities while positioning Energy World for digital leadership in the Middle East energy markets.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197629-E26F-FA39-E4E8-351E7BB83E8C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6149"/>
            <a:ext cx="5810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Phase 2: Build Foundation</a:t>
            </a:r>
            <a:endParaRPr lang="en-US" sz="4450" dirty="0">
              <a:solidFill>
                <a:schemeClr val="accent6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Core Deliverables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33048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Data pipeline architecture and implementation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Market data integration (LNG, Gas, Power)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Analytics platform setup and configuration</a:t>
            </a:r>
            <a:endParaRPr lang="en-US" sz="20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848350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Reporting infrastructure and dashboards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707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Timeline &amp; Resources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70721" y="3433048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Duration: 8-12 weeks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70721" y="4243546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Team: Maxine, Rajesh, Claudia + 1 data engineer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70721" y="5048647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Budget: $150K-200K</a:t>
            </a:r>
            <a:endParaRPr lang="en-US" sz="20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70721" y="5821045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Success criteria: 90% data quality, 3 automated reports live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7601"/>
            <a:ext cx="6067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Phase 3: Enable Innovation</a:t>
            </a:r>
            <a:endParaRPr lang="en-US" sz="4450" dirty="0">
              <a:solidFill>
                <a:schemeClr val="accent6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Advanced Capabilities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1449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Machine learning models for price forecasting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19600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Automated anomaly detection and alerts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224701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Predictive analytics for market trends</a:t>
            </a:r>
            <a:endParaRPr lang="en-US" sz="20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66689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AI-driven insights and recommendations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70721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Timeline &amp; Resources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70721" y="3614499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Duration: 10-14 weeks</a:t>
            </a:r>
            <a:endParaRPr lang="en-US" sz="20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70721" y="4424998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Team: Maxine, Rajesh, Claudia + 1 ML engineer + 1 domain consultant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70721" y="5230098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Budget: $200K-250K</a:t>
            </a:r>
            <a:endParaRPr lang="en-US" sz="20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70721" y="5672296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Success criteria: 3x insight velocity, 85% user adoption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7601"/>
            <a:ext cx="5783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Phase 4: Scale &amp; Optimize</a:t>
            </a:r>
            <a:endParaRPr lang="en-US" sz="4450" dirty="0">
              <a:solidFill>
                <a:schemeClr val="accent6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Expansion Initiatives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1449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Extend analytics to additional markets and products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19600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Build self-service analytics capabilities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861798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Implement continuous improvement processes</a:t>
            </a:r>
            <a:endParaRPr lang="en-US" sz="20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66689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Establish center of excellence for analytics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70721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Timeline &amp; Resources</a:t>
            </a:r>
            <a:endParaRPr lang="en-US" sz="28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70721" y="3614499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Duration: 12-16 weeks</a:t>
            </a:r>
            <a:endParaRPr lang="en-US" sz="20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70721" y="4056698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Team: Expanded team with additional analysts and engineers</a:t>
            </a:r>
            <a:endParaRPr lang="en-US" sz="20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70721" y="4861798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Budget: $250K-300K</a:t>
            </a:r>
            <a:endParaRPr lang="en-US" sz="20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70721" y="5303996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Success criteria: 50% time reduction, 99.5% system uptime, full market coverage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Thank You &amp; Q&amp;A</a:t>
            </a:r>
            <a:endParaRPr lang="en-US" sz="4050" dirty="0">
              <a:solidFill>
                <a:schemeClr val="accent6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I appreciate your time and attention today as we outlined our digital transformation strategy for market analytics. We are now open for any questions you may have.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4280" y="4077176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Questions?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574280" y="454616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Contact Information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574280" y="5074444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Rahul Kumar | Principal Data Scientist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rahul.kumar4@shell.com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+91-9643992439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www.shellcom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F457E-27A0-0EDA-3244-60204BCE4EAF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3204" y="538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2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Agenda</a:t>
            </a:r>
          </a:p>
        </p:txBody>
      </p:sp>
      <p:sp>
        <p:nvSpPr>
          <p:cNvPr id="3" name="Text 1"/>
          <p:cNvSpPr/>
          <p:nvPr/>
        </p:nvSpPr>
        <p:spPr>
          <a:xfrm>
            <a:off x="5752557" y="1470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Today's</a:t>
            </a:r>
            <a:r>
              <a:rPr lang="en-US" sz="3000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Roadmap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2380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Strategic Context &amp; Challenges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Understanding Urgency</a:t>
            </a:r>
            <a:endParaRPr lang="en-US" sz="20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8225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Our Strategic Approach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Transformation Framework</a:t>
            </a:r>
            <a:endParaRPr lang="en-US" sz="20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2647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Available Talent Pool &amp; Core Team Selection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Team Composition</a:t>
            </a:r>
            <a:endParaRPr lang="en-US" sz="20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0698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Critical Success Metrics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KPIs and Targets</a:t>
            </a:r>
            <a:endParaRPr lang="en-US" sz="20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5120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Additional KPIs for Transformation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Operational and Business Metrics</a:t>
            </a:r>
            <a:endParaRPr lang="en-US" sz="200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2380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6.   Risk Management Framework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Identify &amp; Mitigate</a:t>
            </a:r>
            <a:endParaRPr lang="en-US" sz="200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2822511"/>
            <a:ext cx="67133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7.   Stakeholder Engagement Strategy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Engagement Approaches</a:t>
            </a:r>
            <a:endParaRPr lang="en-US" sz="2000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33182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8.   Phase 1 Critical Activities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8-week Timeline</a:t>
            </a:r>
            <a:endParaRPr lang="en-US" sz="2000" dirty="0">
              <a:latin typeface="+mj-lt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0698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9.   Phases 2, 3, 4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Remaining Phases</a:t>
            </a:r>
            <a:endParaRPr lang="en-US" sz="2000" dirty="0">
              <a:latin typeface="+mj-l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45120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10. Building the Future Together</a:t>
            </a: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: Vision &amp; Conclusion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17745-1972-4720-FBF4-C65A21095EEA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6689169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Strategic Context &amp; Challenges</a:t>
            </a:r>
            <a:endParaRPr lang="en-US" sz="4250" dirty="0">
              <a:solidFill>
                <a:schemeClr val="accent6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367433"/>
            <a:ext cx="278082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Critical Situation Analysis</a:t>
            </a:r>
            <a:endParaRPr lang="en-US" sz="21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8830" y="1780718"/>
            <a:ext cx="131049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Organizational changes in Middle East division triggered strategic review requiring immediate digital transformation of market analytics capabilities amid significant team restructuring challenges.</a:t>
            </a:r>
            <a:endParaRPr lang="en-US" sz="2000" dirty="0">
              <a:latin typeface="+mj-l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714" y="2977396"/>
            <a:ext cx="544830" cy="5448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2714" y="379464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Anton Bold" pitchFamily="34" charset="-122"/>
                <a:cs typeface="Anton Bold" pitchFamily="34" charset="-120"/>
              </a:rPr>
              <a:t>Team Exodus Impact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2714" y="4265890"/>
            <a:ext cx="41867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80% of analytics team departed, leaving only 1 analyst with 6 months experience</a:t>
            </a:r>
            <a:endParaRPr lang="en-US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714" y="5118013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Critical knowledge gap in market dynamics and trading patterns</a:t>
            </a:r>
            <a:endParaRPr lang="en-US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8830" y="5918217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Loss of institutional expertise in LNG/Gas and Power markets</a:t>
            </a:r>
            <a:endParaRPr lang="en-US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8830" y="6678326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Urgent need for knowledge capture and team rebuilding</a:t>
            </a:r>
            <a:endParaRPr lang="en-US" dirty="0">
              <a:latin typeface="+mj-lt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1843" y="2977396"/>
            <a:ext cx="544830" cy="54483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21843" y="379464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Anton Bold" pitchFamily="34" charset="-122"/>
                <a:cs typeface="Anton Bold" pitchFamily="34" charset="-120"/>
              </a:rPr>
              <a:t>Market Analytics Gap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221843" y="4265890"/>
            <a:ext cx="41867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Urgent need to rebuild digital capabilities for LNG/Gas and Power trading analytics</a:t>
            </a:r>
            <a:endParaRPr lang="en-US" dirty="0">
              <a:latin typeface="+mj-lt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221843" y="5118013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Current manual processes are time-consuming and error-prone</a:t>
            </a:r>
            <a:endParaRPr lang="en-US" dirty="0">
              <a:latin typeface="+mj-lt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221842" y="5889427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Limited visibility into market trends and trading opportunities</a:t>
            </a:r>
            <a:endParaRPr lang="en-US" dirty="0">
              <a:latin typeface="+mj-lt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221843" y="6717625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Competitive disadvantage in fast-moving energy markets</a:t>
            </a:r>
            <a:endParaRPr lang="en-US" dirty="0">
              <a:latin typeface="+mj-lt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0972" y="2977396"/>
            <a:ext cx="544830" cy="54483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680972" y="379464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Anton Bold" pitchFamily="34" charset="-122"/>
                <a:cs typeface="Anton Bold" pitchFamily="34" charset="-120"/>
              </a:rPr>
              <a:t>Organizational Flux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9680972" y="4265890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Strategic review driving need for transformation</a:t>
            </a:r>
            <a:endParaRPr lang="en-US" dirty="0">
              <a:latin typeface="+mj-lt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680972" y="5077659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Opportunity to modernize analytics infrastructure</a:t>
            </a:r>
            <a:endParaRPr lang="en-US" dirty="0">
              <a:latin typeface="+mj-l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680972" y="5904020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Need for clear roadmap and stakeholder alignment</a:t>
            </a:r>
            <a:endParaRPr lang="en-US" dirty="0">
              <a:latin typeface="+mj-lt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680972" y="6678326"/>
            <a:ext cx="4186714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Window of opportunity to implement best practices</a:t>
            </a:r>
            <a:endParaRPr lang="en-US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0D7202-4E6E-FA70-169D-52382385D7DE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692348"/>
            <a:ext cx="4899184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Our</a:t>
            </a:r>
            <a:r>
              <a:rPr lang="en-US" sz="3500" b="1" dirty="0">
                <a:solidFill>
                  <a:schemeClr val="accent6"/>
                </a:solidFill>
                <a:latin typeface="+mj-lt"/>
                <a:ea typeface="Anton Bold"/>
                <a:cs typeface="Anton Bold" pitchFamily="34" charset="-120"/>
              </a:rPr>
              <a:t> </a:t>
            </a:r>
            <a:r>
              <a:rPr lang="en-US" sz="3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Strategic</a:t>
            </a:r>
            <a:r>
              <a:rPr lang="en-US" sz="3500" b="1" dirty="0">
                <a:solidFill>
                  <a:schemeClr val="accent6"/>
                </a:solidFill>
                <a:latin typeface="+mj-lt"/>
                <a:ea typeface="Anton Bold"/>
                <a:cs typeface="Anton Bold" pitchFamily="34" charset="-120"/>
              </a:rPr>
              <a:t> </a:t>
            </a:r>
            <a:r>
              <a:rPr lang="en-US" sz="3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Approach</a:t>
            </a:r>
          </a:p>
        </p:txBody>
      </p:sp>
      <p:sp>
        <p:nvSpPr>
          <p:cNvPr id="4" name="Text 1"/>
          <p:cNvSpPr/>
          <p:nvPr/>
        </p:nvSpPr>
        <p:spPr>
          <a:xfrm>
            <a:off x="685800" y="1598533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Light" pitchFamily="34" charset="-122"/>
                <a:cs typeface="Anton Light" pitchFamily="34" charset="-120"/>
              </a:rPr>
              <a:t>01</a:t>
            </a:r>
            <a:endParaRPr lang="en-US" sz="1500" b="1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85800" y="1908691"/>
            <a:ext cx="7772400" cy="22860"/>
          </a:xfrm>
          <a:prstGeom prst="rect">
            <a:avLst/>
          </a:prstGeom>
          <a:solidFill>
            <a:srgbClr val="FBCE07"/>
          </a:solidFill>
          <a:ln/>
        </p:spPr>
      </p:sp>
      <p:sp>
        <p:nvSpPr>
          <p:cNvPr id="6" name="Text 3"/>
          <p:cNvSpPr/>
          <p:nvPr/>
        </p:nvSpPr>
        <p:spPr>
          <a:xfrm>
            <a:off x="685800" y="2052280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Assess &amp; Stabilize</a:t>
            </a:r>
            <a:endParaRPr lang="en-US" sz="24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5800" y="2475905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Evaluate current capabilities, identify critical gaps, and establish baseline operations</a:t>
            </a:r>
            <a:endParaRPr lang="en-US" sz="19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5800" y="3132177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Light" pitchFamily="34" charset="-122"/>
                <a:cs typeface="Anton Light" pitchFamily="34" charset="-120"/>
              </a:rPr>
              <a:t>02</a:t>
            </a:r>
            <a:endParaRPr lang="en-US" sz="2400" b="1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85800" y="3442335"/>
            <a:ext cx="7772400" cy="22860"/>
          </a:xfrm>
          <a:prstGeom prst="rect">
            <a:avLst/>
          </a:prstGeom>
          <a:solidFill>
            <a:srgbClr val="FBCE07"/>
          </a:solidFill>
          <a:ln/>
        </p:spPr>
      </p:sp>
      <p:sp>
        <p:nvSpPr>
          <p:cNvPr id="10" name="Text 7"/>
          <p:cNvSpPr/>
          <p:nvPr/>
        </p:nvSpPr>
        <p:spPr>
          <a:xfrm>
            <a:off x="685800" y="3585924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Build Foundation</a:t>
            </a:r>
            <a:endParaRPr lang="en-US" sz="24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5800" y="4009549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Implement core infrastructure, data pipelines, and analytical frameworks</a:t>
            </a:r>
            <a:endParaRPr lang="en-US" sz="19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85800" y="4665821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Light" pitchFamily="34" charset="-122"/>
                <a:cs typeface="Anton Light" pitchFamily="34" charset="-120"/>
              </a:rPr>
              <a:t>03</a:t>
            </a:r>
            <a:endParaRPr lang="en-US" sz="2400" b="1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85800" y="4975979"/>
            <a:ext cx="7772400" cy="22860"/>
          </a:xfrm>
          <a:prstGeom prst="rect">
            <a:avLst/>
          </a:prstGeom>
          <a:solidFill>
            <a:srgbClr val="FBCE07"/>
          </a:solidFill>
          <a:ln/>
        </p:spPr>
      </p:sp>
      <p:sp>
        <p:nvSpPr>
          <p:cNvPr id="14" name="Text 11"/>
          <p:cNvSpPr/>
          <p:nvPr/>
        </p:nvSpPr>
        <p:spPr>
          <a:xfrm>
            <a:off x="685800" y="5119568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Enable Innovation</a:t>
            </a:r>
            <a:endParaRPr lang="en-US" sz="24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5800" y="5543193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Deploy advanced analytics, automation, and AI-driven insights</a:t>
            </a:r>
            <a:endParaRPr lang="en-US" sz="19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85800" y="6199465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Light" pitchFamily="34" charset="-122"/>
                <a:cs typeface="Anton Light" pitchFamily="34" charset="-120"/>
              </a:rPr>
              <a:t>04</a:t>
            </a:r>
            <a:endParaRPr lang="en-US" sz="2400" b="1" dirty="0">
              <a:latin typeface="+mj-lt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85800" y="6509623"/>
            <a:ext cx="7772400" cy="22860"/>
          </a:xfrm>
          <a:prstGeom prst="rect">
            <a:avLst/>
          </a:prstGeom>
          <a:solidFill>
            <a:srgbClr val="FBCE07"/>
          </a:solidFill>
          <a:ln/>
        </p:spPr>
      </p:sp>
      <p:sp>
        <p:nvSpPr>
          <p:cNvPr id="18" name="Text 15"/>
          <p:cNvSpPr/>
          <p:nvPr/>
        </p:nvSpPr>
        <p:spPr>
          <a:xfrm>
            <a:off x="685800" y="6653213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Scale &amp; Optimize</a:t>
            </a:r>
            <a:endParaRPr lang="en-US" sz="24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5800" y="7076837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Expand capabilities, refine processes, and drive continuous improvement</a:t>
            </a:r>
            <a:endParaRPr lang="en-US" sz="19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Available</a:t>
            </a:r>
            <a:r>
              <a:rPr lang="en-US" sz="2200" b="1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 </a:t>
            </a:r>
            <a:r>
              <a:rPr lang="en-US" sz="3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</a:rPr>
              <a:t>Talent Pool</a:t>
            </a:r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All team members with diverse expertise</a:t>
            </a:r>
            <a:endParaRPr lang="en-US" sz="2000" dirty="0">
              <a:latin typeface="+mj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1329453"/>
            <a:ext cx="3996745" cy="2158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8264" y="36953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  <a:cs typeface="Anton Bold" pitchFamily="34" charset="-120"/>
              </a:rPr>
              <a:t>Robert</a:t>
            </a:r>
            <a:endParaRPr 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8263" y="4021857"/>
            <a:ext cx="442864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Programming &amp; Critical Thinking</a:t>
            </a:r>
            <a:endParaRPr lang="en-US" dirty="0">
              <a:latin typeface="+mj-lt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830" y="1325655"/>
            <a:ext cx="3996745" cy="22008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9830" y="36889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</a:rPr>
              <a:t>Maxine</a:t>
            </a:r>
          </a:p>
        </p:txBody>
      </p:sp>
      <p:sp>
        <p:nvSpPr>
          <p:cNvPr id="9" name="Text 5"/>
          <p:cNvSpPr/>
          <p:nvPr/>
        </p:nvSpPr>
        <p:spPr>
          <a:xfrm>
            <a:off x="5239830" y="4020479"/>
            <a:ext cx="3826111" cy="272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404040"/>
                </a:solidFill>
                <a:latin typeface="+mj-lt"/>
              </a:rPr>
              <a:t>Math &amp; Stats &amp; Domain Knowledge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63" y="4735927"/>
            <a:ext cx="3995315" cy="20217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96834" y="71408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</a:rPr>
              <a:t>Rajesh</a:t>
            </a:r>
          </a:p>
        </p:txBody>
      </p:sp>
      <p:sp>
        <p:nvSpPr>
          <p:cNvPr id="12" name="Text 7"/>
          <p:cNvSpPr/>
          <p:nvPr/>
        </p:nvSpPr>
        <p:spPr>
          <a:xfrm>
            <a:off x="396834" y="7471694"/>
            <a:ext cx="3393152" cy="16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4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</a:rPr>
              <a:t>Data Wrangling &amp; Communication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595" y="1340150"/>
            <a:ext cx="3996745" cy="20852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18020" y="37394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</a:rPr>
              <a:t>Claudia</a:t>
            </a:r>
          </a:p>
        </p:txBody>
      </p:sp>
      <p:sp>
        <p:nvSpPr>
          <p:cNvPr id="15" name="Text 9"/>
          <p:cNvSpPr/>
          <p:nvPr/>
        </p:nvSpPr>
        <p:spPr>
          <a:xfrm>
            <a:off x="9906595" y="4044096"/>
            <a:ext cx="442864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+mj-lt"/>
              </a:rPr>
              <a:t>Data Visualization &amp; Decision Intelligence</a:t>
            </a: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020" y="4650704"/>
            <a:ext cx="3985319" cy="22107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082826" y="717043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</a:rPr>
              <a:t>Kuan</a:t>
            </a:r>
          </a:p>
        </p:txBody>
      </p:sp>
      <p:sp>
        <p:nvSpPr>
          <p:cNvPr id="18" name="Text 11"/>
          <p:cNvSpPr/>
          <p:nvPr/>
        </p:nvSpPr>
        <p:spPr>
          <a:xfrm>
            <a:off x="10082826" y="7480181"/>
            <a:ext cx="44272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404040"/>
                </a:solidFill>
                <a:latin typeface="+mj-lt"/>
              </a:rPr>
              <a:t>Big Data &amp; Cloud &amp; Collaboration</a:t>
            </a: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830" y="4691278"/>
            <a:ext cx="3996745" cy="22008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239830" y="71814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400" b="1" dirty="0">
                <a:solidFill>
                  <a:schemeClr val="accent6"/>
                </a:solidFill>
                <a:latin typeface="+mj-lt"/>
                <a:ea typeface="Anton Bold" pitchFamily="34" charset="-122"/>
              </a:rPr>
              <a:t>Sakura</a:t>
            </a:r>
          </a:p>
        </p:txBody>
      </p:sp>
      <p:sp>
        <p:nvSpPr>
          <p:cNvPr id="21" name="Text 13"/>
          <p:cNvSpPr/>
          <p:nvPr/>
        </p:nvSpPr>
        <p:spPr>
          <a:xfrm>
            <a:off x="5224312" y="7476084"/>
            <a:ext cx="44272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404040"/>
                </a:solidFill>
                <a:latin typeface="+mj-lt"/>
              </a:rPr>
              <a:t>Database Management &amp; Gen AI &amp; LLMs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A07687-CF0A-5509-3ED3-561CEC16DE86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98F-BBC3-EE11-E243-AB2905AF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4">
            <a:extLst>
              <a:ext uri="{FF2B5EF4-FFF2-40B4-BE49-F238E27FC236}">
                <a16:creationId xmlns:a16="http://schemas.microsoft.com/office/drawing/2014/main" id="{CF4B3FEE-81DA-EEBA-B145-1E2344EA7DA4}"/>
              </a:ext>
            </a:extLst>
          </p:cNvPr>
          <p:cNvSpPr/>
          <p:nvPr/>
        </p:nvSpPr>
        <p:spPr>
          <a:xfrm>
            <a:off x="396835" y="327914"/>
            <a:ext cx="4228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Recommended Core Team for Phase 1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FBE272FB-E7EB-ACCF-D71F-F20009696332}"/>
              </a:ext>
            </a:extLst>
          </p:cNvPr>
          <p:cNvSpPr/>
          <p:nvPr/>
        </p:nvSpPr>
        <p:spPr>
          <a:xfrm>
            <a:off x="437693" y="8015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Strategic selection for immediate transformation</a:t>
            </a:r>
            <a:endParaRPr lang="en-US" sz="2000" dirty="0">
              <a:latin typeface="+mj-lt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19A39C1F-6F3D-79F6-D4A6-531CEE520804}"/>
              </a:ext>
            </a:extLst>
          </p:cNvPr>
          <p:cNvSpPr/>
          <p:nvPr/>
        </p:nvSpPr>
        <p:spPr>
          <a:xfrm>
            <a:off x="437693" y="1098510"/>
            <a:ext cx="14002207" cy="47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From our available talent pool, we've strategically selected three core team members, </a:t>
            </a:r>
          </a:p>
          <a:p>
            <a:pPr algn="l">
              <a:lnSpc>
                <a:spcPts val="1400"/>
              </a:lnSpc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     whose complementary skills directly address our immediate transformation needs.</a:t>
            </a:r>
            <a:endParaRPr lang="en-US" sz="2000" dirty="0">
              <a:latin typeface="+mj-lt"/>
            </a:endParaRPr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03E6C9CF-BF3F-2E52-715A-656FC84B7BA2}"/>
              </a:ext>
            </a:extLst>
          </p:cNvPr>
          <p:cNvSpPr/>
          <p:nvPr/>
        </p:nvSpPr>
        <p:spPr>
          <a:xfrm>
            <a:off x="3249454" y="37323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Maxine</a:t>
            </a:r>
            <a:endParaRPr lang="en-US" sz="2400" dirty="0">
              <a:latin typeface="+mj-lt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A6CEBFBB-D2BC-9B6A-5D27-EC6DF2E1E04C}"/>
              </a:ext>
            </a:extLst>
          </p:cNvPr>
          <p:cNvSpPr/>
          <p:nvPr/>
        </p:nvSpPr>
        <p:spPr>
          <a:xfrm>
            <a:off x="396835" y="4244174"/>
            <a:ext cx="4270177" cy="118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Domain expert for commodity trading with deep experience in energy trading. </a:t>
            </a:r>
          </a:p>
          <a:p>
            <a:pPr>
              <a:lnSpc>
                <a:spcPts val="1400"/>
              </a:lnSpc>
            </a:pPr>
            <a:endParaRPr lang="en-US" sz="1600" dirty="0">
              <a:solidFill>
                <a:srgbClr val="404040"/>
              </a:solidFill>
              <a:latin typeface="+mj-lt"/>
              <a:ea typeface="Nunito Medium" pitchFamily="34" charset="-122"/>
              <a:cs typeface="Nunito Medium" pitchFamily="34" charset="-12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Selected for her deep understanding of market dynamics and pricing models, critical for initial algorithm development.</a:t>
            </a:r>
            <a:endParaRPr lang="en-US" sz="1600" dirty="0">
              <a:latin typeface="+mj-lt"/>
            </a:endParaRPr>
          </a:p>
        </p:txBody>
      </p:sp>
      <p:pic>
        <p:nvPicPr>
          <p:cNvPr id="27" name="Image 6" descr="preencoded.png">
            <a:extLst>
              <a:ext uri="{FF2B5EF4-FFF2-40B4-BE49-F238E27FC236}">
                <a16:creationId xmlns:a16="http://schemas.microsoft.com/office/drawing/2014/main" id="{70D032D9-285C-F38F-3138-07173AFD6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26" y="2070021"/>
            <a:ext cx="4842748" cy="4842748"/>
          </a:xfrm>
          <a:prstGeom prst="rect">
            <a:avLst/>
          </a:prstGeom>
        </p:spPr>
      </p:pic>
      <p:sp>
        <p:nvSpPr>
          <p:cNvPr id="28" name="Text 19">
            <a:extLst>
              <a:ext uri="{FF2B5EF4-FFF2-40B4-BE49-F238E27FC236}">
                <a16:creationId xmlns:a16="http://schemas.microsoft.com/office/drawing/2014/main" id="{4C1FE78A-E87A-4DFE-5A38-0A8C562705B0}"/>
              </a:ext>
            </a:extLst>
          </p:cNvPr>
          <p:cNvSpPr/>
          <p:nvPr/>
        </p:nvSpPr>
        <p:spPr>
          <a:xfrm>
            <a:off x="5535394" y="4385370"/>
            <a:ext cx="1696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1</a:t>
            </a:r>
            <a:endParaRPr lang="en-US" sz="1300" dirty="0"/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E9218273-A2E4-60E5-BA61-B2C7EF34655B}"/>
              </a:ext>
            </a:extLst>
          </p:cNvPr>
          <p:cNvSpPr/>
          <p:nvPr/>
        </p:nvSpPr>
        <p:spPr>
          <a:xfrm>
            <a:off x="9710895" y="21026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</a:rPr>
              <a:t>Robert</a:t>
            </a:r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C377A6E7-2179-B001-F3B2-86283E646849}"/>
              </a:ext>
            </a:extLst>
          </p:cNvPr>
          <p:cNvSpPr/>
          <p:nvPr/>
        </p:nvSpPr>
        <p:spPr>
          <a:xfrm>
            <a:off x="9736574" y="2479119"/>
            <a:ext cx="432696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</a:rPr>
              <a:t>Technical foundation lead with expertise in systems architecture.</a:t>
            </a:r>
          </a:p>
          <a:p>
            <a:pPr>
              <a:lnSpc>
                <a:spcPts val="1400"/>
              </a:lnSpc>
            </a:pPr>
            <a:endParaRPr lang="en-US" sz="1600" dirty="0">
              <a:solidFill>
                <a:srgbClr val="404040"/>
              </a:solidFill>
              <a:latin typeface="+mj-lt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</a:rPr>
              <a:t>Chosen to establish robust infrastructure that can handle high-frequency data volumes from day one.</a:t>
            </a:r>
          </a:p>
        </p:txBody>
      </p:sp>
      <p:pic>
        <p:nvPicPr>
          <p:cNvPr id="31" name="Image 7" descr="preencoded.png">
            <a:extLst>
              <a:ext uri="{FF2B5EF4-FFF2-40B4-BE49-F238E27FC236}">
                <a16:creationId xmlns:a16="http://schemas.microsoft.com/office/drawing/2014/main" id="{D55E88C0-1082-7EC4-6CDF-1D0A1A59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26" y="2070021"/>
            <a:ext cx="4842748" cy="4842748"/>
          </a:xfrm>
          <a:prstGeom prst="rect">
            <a:avLst/>
          </a:prstGeom>
        </p:spPr>
      </p:pic>
      <p:sp>
        <p:nvSpPr>
          <p:cNvPr id="32" name="Text 22">
            <a:extLst>
              <a:ext uri="{FF2B5EF4-FFF2-40B4-BE49-F238E27FC236}">
                <a16:creationId xmlns:a16="http://schemas.microsoft.com/office/drawing/2014/main" id="{8CA63651-92AF-30B2-940D-F383DE2CB97D}"/>
              </a:ext>
            </a:extLst>
          </p:cNvPr>
          <p:cNvSpPr/>
          <p:nvPr/>
        </p:nvSpPr>
        <p:spPr>
          <a:xfrm>
            <a:off x="8077736" y="2917448"/>
            <a:ext cx="1696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2</a:t>
            </a:r>
            <a:endParaRPr lang="en-US" sz="1300" dirty="0"/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540613EB-02C1-ED33-E0C6-532E616C0CE1}"/>
              </a:ext>
            </a:extLst>
          </p:cNvPr>
          <p:cNvSpPr/>
          <p:nvPr/>
        </p:nvSpPr>
        <p:spPr>
          <a:xfrm>
            <a:off x="8954095" y="65578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Anton Bold" pitchFamily="34" charset="-122"/>
              </a:rPr>
              <a:t>Rajesh</a:t>
            </a:r>
          </a:p>
        </p:txBody>
      </p:sp>
      <p:sp>
        <p:nvSpPr>
          <p:cNvPr id="34" name="Text 24">
            <a:extLst>
              <a:ext uri="{FF2B5EF4-FFF2-40B4-BE49-F238E27FC236}">
                <a16:creationId xmlns:a16="http://schemas.microsoft.com/office/drawing/2014/main" id="{6653DF68-CFF0-08E8-786A-538D2F5FED68}"/>
              </a:ext>
            </a:extLst>
          </p:cNvPr>
          <p:cNvSpPr/>
          <p:nvPr/>
        </p:nvSpPr>
        <p:spPr>
          <a:xfrm>
            <a:off x="8954095" y="6803044"/>
            <a:ext cx="432696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Data wrangling and communication specialist.</a:t>
            </a:r>
          </a:p>
          <a:p>
            <a:pPr algn="l">
              <a:lnSpc>
                <a:spcPts val="1400"/>
              </a:lnSpc>
            </a:pPr>
            <a:endParaRPr lang="en-US" sz="1600" dirty="0">
              <a:solidFill>
                <a:srgbClr val="404040"/>
              </a:solidFill>
              <a:latin typeface="+mj-lt"/>
              <a:ea typeface="Nunito Medium" pitchFamily="34" charset="-122"/>
              <a:cs typeface="Nunito Medium" pitchFamily="34" charset="-120"/>
            </a:endParaRP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Included to ensure seamless integration with existing data warehouses and clear stakeholder reporting during the proof-of-concept phase.</a:t>
            </a:r>
            <a:endParaRPr lang="en-US" sz="1600" dirty="0">
              <a:latin typeface="+mj-lt"/>
            </a:endParaRPr>
          </a:p>
        </p:txBody>
      </p:sp>
      <p:pic>
        <p:nvPicPr>
          <p:cNvPr id="35" name="Image 8" descr="preencoded.png">
            <a:extLst>
              <a:ext uri="{FF2B5EF4-FFF2-40B4-BE49-F238E27FC236}">
                <a16:creationId xmlns:a16="http://schemas.microsoft.com/office/drawing/2014/main" id="{786CF448-43D2-0E5A-D637-EC29B887B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26" y="2070021"/>
            <a:ext cx="4842748" cy="4842748"/>
          </a:xfrm>
          <a:prstGeom prst="rect">
            <a:avLst/>
          </a:prstGeom>
        </p:spPr>
      </p:pic>
      <p:sp>
        <p:nvSpPr>
          <p:cNvPr id="36" name="Text 25">
            <a:extLst>
              <a:ext uri="{FF2B5EF4-FFF2-40B4-BE49-F238E27FC236}">
                <a16:creationId xmlns:a16="http://schemas.microsoft.com/office/drawing/2014/main" id="{2F1B4156-3697-C073-44D3-1ADDDF38A0CB}"/>
              </a:ext>
            </a:extLst>
          </p:cNvPr>
          <p:cNvSpPr/>
          <p:nvPr/>
        </p:nvSpPr>
        <p:spPr>
          <a:xfrm>
            <a:off x="8077736" y="5853172"/>
            <a:ext cx="16966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3</a:t>
            </a:r>
            <a:endParaRPr lang="en-US" sz="13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6B6224-F589-F067-8C39-2F58698226C4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56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27472"/>
            <a:ext cx="7773352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Critical KPIs for Digital Transformation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17471" y="1537454"/>
            <a:ext cx="2923818" cy="884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4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95%</a:t>
            </a:r>
            <a:endParaRPr lang="en-US" sz="4500" dirty="0">
              <a:solidFill>
                <a:schemeClr val="accent6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17471" y="26010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Data Quality Metrics</a:t>
            </a:r>
            <a:endParaRPr lang="en-US" sz="20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7471" y="3126184"/>
            <a:ext cx="2923818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Establish baseline data accuracy and implement automated validation processes to ensure reliable market analytics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7471" y="495069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Real-time data anomaly detection systems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7471" y="567840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Data lineage tracking implementation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48971" y="1537454"/>
            <a:ext cx="2923818" cy="884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4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50%</a:t>
            </a:r>
            <a:endParaRPr lang="en-US" sz="4500" dirty="0">
              <a:solidFill>
                <a:schemeClr val="accent6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4148971" y="26010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Performance Indicators</a:t>
            </a:r>
            <a:endParaRPr lang="en-US" sz="20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148971" y="3126184"/>
            <a:ext cx="2923818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Measure reduction in processing time and impact through processing efficiency and analytical insight quality improvements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148971" y="495069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Query response time reduction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48971" y="567840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Automated report generation rate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148971" y="640611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Predictive model accuracy scores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80471" y="1537454"/>
            <a:ext cx="2923818" cy="884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4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30%</a:t>
            </a:r>
            <a:endParaRPr lang="en-US" sz="4500" dirty="0">
              <a:solidFill>
                <a:schemeClr val="accent6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0471" y="26010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Insight Generation</a:t>
            </a:r>
            <a:endParaRPr lang="en-US" sz="20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80471" y="3126184"/>
            <a:ext cx="2923818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Track new insights and actionable recommendations generated to ensure digital solutions meet business requirements effectively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80471" y="4950698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Executive dashboard utilization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80471" y="5678408"/>
            <a:ext cx="29238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Training completion metrics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011972" y="1537454"/>
            <a:ext cx="2923818" cy="884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450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80%</a:t>
            </a:r>
            <a:endParaRPr lang="en-US" sz="4500" dirty="0">
              <a:solidFill>
                <a:schemeClr val="accent6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011972" y="26010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User Adoption</a:t>
            </a:r>
            <a:endParaRPr lang="en-US" sz="200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011972" y="3126184"/>
            <a:ext cx="2923818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Track user adoption and satisfaction to ensure digital solutions meet business requirements effectively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011972" y="4622681"/>
            <a:ext cx="29238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Executive dashboard utilization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011972" y="5350391"/>
            <a:ext cx="29238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040"/>
                </a:solidFill>
                <a:latin typeface="Nunito Medium" pitchFamily="34" charset="0"/>
                <a:ea typeface="Nunito Medium" pitchFamily="34" charset="-122"/>
                <a:cs typeface="Nunito Medium" pitchFamily="34" charset="-120"/>
              </a:rPr>
              <a:t>Training completion metrics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9C74AB-C042-15E4-370A-F2C03042C834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555784"/>
            <a:ext cx="6860024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Additional KPIs for Transformation</a:t>
            </a:r>
            <a:endParaRPr lang="en-US" sz="3950" dirty="0">
              <a:solidFill>
                <a:schemeClr val="accent6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0" y="1438434"/>
            <a:ext cx="3313033" cy="3313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50" y="4978757"/>
            <a:ext cx="3031569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Operational Excellence</a:t>
            </a:r>
            <a:endParaRPr lang="en-US" sz="235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42250" y="5556726"/>
            <a:ext cx="4077533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System uptime and reliability (99.5% target)</a:t>
            </a:r>
            <a:endParaRPr lang="en-US" sz="2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2250" y="6273959"/>
            <a:ext cx="407753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Automated report generation rate</a:t>
            </a:r>
            <a:endParaRPr lang="en-US" sz="20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42250" y="6667936"/>
            <a:ext cx="407753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Data refresh frequency improvements</a:t>
            </a:r>
            <a:endParaRPr lang="en-US" sz="2000" dirty="0">
              <a:latin typeface="+mj-l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423" y="1438434"/>
            <a:ext cx="3668077" cy="33130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5423" y="4992529"/>
            <a:ext cx="3031569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Business Impact</a:t>
            </a:r>
            <a:endParaRPr lang="en-US" sz="235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85423" y="5573435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Trading decision support effectiveness</a:t>
            </a:r>
            <a:endParaRPr lang="en-US" sz="2000" dirty="0">
              <a:latin typeface="+mj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85423" y="5967413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Market opportunity identification rate</a:t>
            </a:r>
            <a:endParaRPr lang="en-US" sz="2000" dirty="0">
              <a:latin typeface="+mj-l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85423" y="6361390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Risk detection and alert accuracy</a:t>
            </a:r>
            <a:endParaRPr lang="en-US" sz="2000" dirty="0">
              <a:latin typeface="+mj-lt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067" y="1438434"/>
            <a:ext cx="3549134" cy="33130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2066" y="4992529"/>
            <a:ext cx="3031569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chemeClr val="accent6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Team Development</a:t>
            </a:r>
            <a:endParaRPr lang="en-US" sz="2350" dirty="0">
              <a:solidFill>
                <a:schemeClr val="accent6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862066" y="5573435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Knowledge transfer completion rate</a:t>
            </a:r>
            <a:endParaRPr lang="en-US" sz="200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862066" y="5967413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Cross-functional collaboration score</a:t>
            </a:r>
            <a:endParaRPr lang="en-US" sz="200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62066" y="6361390"/>
            <a:ext cx="407610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Capability maturity progression</a:t>
            </a:r>
            <a:endParaRPr lang="en-US" sz="20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99335-40F6-4CA7-C26E-B11F1F087854}"/>
              </a:ext>
            </a:extLst>
          </p:cNvPr>
          <p:cNvSpPr/>
          <p:nvPr/>
        </p:nvSpPr>
        <p:spPr>
          <a:xfrm>
            <a:off x="12663130" y="7658100"/>
            <a:ext cx="1905000" cy="48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700802"/>
            <a:ext cx="5895142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chemeClr val="accent6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Risk Management Framework</a:t>
            </a:r>
            <a:endParaRPr lang="en-US" sz="3850" dirty="0">
              <a:solidFill>
                <a:schemeClr val="accent6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92706" y="1616154"/>
            <a:ext cx="3780353" cy="3332202"/>
          </a:xfrm>
          <a:prstGeom prst="roundRect">
            <a:avLst>
              <a:gd name="adj" fmla="val 2495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8208" y="1821656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FBCE0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442" y="1984891"/>
            <a:ext cx="267176" cy="2671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8208" y="261330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Knowledge Loss</a:t>
            </a:r>
            <a:endParaRPr lang="en-US" sz="19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898208" y="3041213"/>
            <a:ext cx="3369350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Risk: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Remaining institutional knowledge walks out</a:t>
            </a:r>
            <a:endParaRPr lang="en-US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898208" y="3793093"/>
            <a:ext cx="3567232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Mitigation: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Immediate documentation sprint, knowledge capture sessions, retention incentives</a:t>
            </a:r>
            <a:endParaRPr lang="en-US" dirty="0">
              <a:latin typeface="+mj-l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70941" y="1616154"/>
            <a:ext cx="3780353" cy="3332202"/>
          </a:xfrm>
          <a:prstGeom prst="roundRect">
            <a:avLst>
              <a:gd name="adj" fmla="val 2495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76443" y="1821656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FBCE0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9678" y="1984891"/>
            <a:ext cx="267176" cy="2671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76443" y="261330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Data Quality</a:t>
            </a:r>
            <a:endParaRPr lang="en-US" sz="190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876442" y="3041213"/>
            <a:ext cx="3574851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Risk: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Poor data foundation undermines analytics</a:t>
            </a:r>
            <a:endParaRPr lang="en-US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876443" y="3793093"/>
            <a:ext cx="3369350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Mitigation: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Data audit, validation frameworks, quality monitoring dashboards</a:t>
            </a:r>
            <a:endParaRPr lang="en-US" dirty="0">
              <a:latin typeface="+mj-lt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92706" y="5146238"/>
            <a:ext cx="7758589" cy="2382441"/>
          </a:xfrm>
          <a:prstGeom prst="roundRect">
            <a:avLst>
              <a:gd name="adj" fmla="val 3489"/>
            </a:avLst>
          </a:prstGeom>
          <a:solidFill>
            <a:srgbClr val="FEF5CD"/>
          </a:solidFill>
          <a:ln w="7620">
            <a:solidFill>
              <a:srgbClr val="E4DBB3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898208" y="5351740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FBCE0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442" y="5514975"/>
            <a:ext cx="267176" cy="2671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98208" y="6143387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4040"/>
                </a:solidFill>
                <a:latin typeface="+mj-lt"/>
                <a:ea typeface="Anton Bold" pitchFamily="34" charset="-122"/>
                <a:cs typeface="Anton Bold" pitchFamily="34" charset="-120"/>
              </a:rPr>
              <a:t>Stakeholder Resistance</a:t>
            </a:r>
            <a:endParaRPr lang="en-US" sz="190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898208" y="6571298"/>
            <a:ext cx="734758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Risk: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Low adoption of new tools and processes</a:t>
            </a:r>
            <a:endParaRPr lang="en-US" dirty="0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898208" y="7006590"/>
            <a:ext cx="734758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Mitigation:</a:t>
            </a:r>
            <a:r>
              <a:rPr lang="en-US" dirty="0">
                <a:solidFill>
                  <a:srgbClr val="404040"/>
                </a:solidFill>
                <a:latin typeface="+mj-lt"/>
                <a:ea typeface="Nunito Medium" pitchFamily="34" charset="-122"/>
                <a:cs typeface="Nunito Medium" pitchFamily="34" charset="-120"/>
              </a:rPr>
              <a:t> Early engagement, co-creation workshops, quick wins strategy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1174</Words>
  <Application>Microsoft Office PowerPoint</Application>
  <PresentationFormat>Custom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Nunito Medium</vt:lpstr>
      <vt:lpstr>Anton Bold</vt:lpstr>
      <vt:lpstr>Calibri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RAHUL KUMAR</dc:creator>
  <cp:lastModifiedBy>RAHUL KUMAR</cp:lastModifiedBy>
  <cp:revision>5</cp:revision>
  <dcterms:created xsi:type="dcterms:W3CDTF">2025-12-15T21:47:22Z</dcterms:created>
  <dcterms:modified xsi:type="dcterms:W3CDTF">2025-12-16T08:46:38Z</dcterms:modified>
</cp:coreProperties>
</file>